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8" r:id="rId3"/>
    <p:sldId id="306" r:id="rId4"/>
    <p:sldId id="300" r:id="rId5"/>
    <p:sldId id="309" r:id="rId6"/>
    <p:sldId id="301" r:id="rId7"/>
    <p:sldId id="310" r:id="rId8"/>
    <p:sldId id="311" r:id="rId9"/>
    <p:sldId id="302" r:id="rId10"/>
    <p:sldId id="303" r:id="rId11"/>
    <p:sldId id="304" r:id="rId12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A47"/>
    <a:srgbClr val="FEE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274" autoAdjust="0"/>
  </p:normalViewPr>
  <p:slideViewPr>
    <p:cSldViewPr snapToGrid="0">
      <p:cViewPr>
        <p:scale>
          <a:sx n="80" d="100"/>
          <a:sy n="80" d="100"/>
        </p:scale>
        <p:origin x="-114" y="-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A7307-2A60-4634-9287-40A6BC60564A}" type="datetime1">
              <a:rPr lang="sl-SI" smtClean="0"/>
              <a:t>17.1.2022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65A3-B869-480D-85E6-9BE2D585606E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17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o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" name="Prostoro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" name="Prostoro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" name="Prostoro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" name="Prostoro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" name="Prostoro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0" name="Skupin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49" name="Prostoro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50" name="Skupin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o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59" name="Prostoro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60" name="Prostoro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61" name="Skupin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o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1" name="Skupin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o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87" name="Skupin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3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4" name="Skupin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o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9" name="Skupin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o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06" name="Skupin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o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115" name="Prostoro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116" name="Prostoro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grpSp>
        <p:nvGrpSpPr>
          <p:cNvPr id="117" name="Skupin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o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46" name="Skupin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o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1" name="Skupin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18F42F-5DE2-4980-A37D-944C35079FE5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E23FB8-F0B4-4491-8D63-A322C0DA309B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C8C31D-E36A-4E71-BBBD-686E7F8E1B79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5C47BF-6FD4-4030-A99E-4C9650988F93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43D85E-D4C3-4434-AF49-F0A0EE86DADA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3D0A11-17D8-4D19-8B87-0B9FC390EE99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7" name="Prostoro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9" name="Skupin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" name="Prostoro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5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2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3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1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2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0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1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2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3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4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5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6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7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8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79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0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1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2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3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4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5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6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7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8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89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0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1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2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93" name="Skupin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o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5" name="Prostoro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6" name="Prostoro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7" name="Prostoro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8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99" name="Prostoro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0" name="Prostoro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1" name="Prostoro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2" name="Prostoro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3" name="Prostoro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4" name="Prostoro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5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6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7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8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09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0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1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2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3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4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5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6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7" name="Prostoro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8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19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0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1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2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3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4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5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6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7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8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9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0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1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2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3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4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5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6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7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8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9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0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1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2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3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4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5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6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7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8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9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0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1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2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3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4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5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6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7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8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9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0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1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2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3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4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5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6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7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8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9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0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1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2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3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4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5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6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77" name="Skupin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o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9" name="Prostoro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0" name="Prostoro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1" name="Prostoro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2" name="Prostoro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3" name="Prostoro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4" name="Prostoro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5" name="Prostoro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6" name="Prostoro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7" name="Prostoro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8" name="Prostoro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9" name="Prostoro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0" name="Prostoro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1" name="Prostoro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2" name="Prostoro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3" name="Prostoro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4" name="Prostoro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5" name="Prostoro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6" name="Prostoro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7" name="Prostoro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8" name="Prostoro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99" name="Prostoro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0" name="Prostoro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1" name="Prostoro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2" name="Prostoro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3" name="Prostoro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4" name="Prostoro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5" name="Prostoro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6" name="Prostoro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7" name="Prostoro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8" name="Prostoro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09" name="Prostoro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0" name="Prostoro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1" name="Prostoro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2" name="Prostoro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3" name="Prostoro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4" name="Prostoro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5" name="Prostoro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6" name="Prostoro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7" name="Prostoro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8" name="Prostoro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9" name="Prostoro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0" name="Prostoro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1" name="Prostoro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2" name="Prostoro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3" name="Prostoro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4" name="Prostoro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5" name="Prostoro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6" name="Prostoro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7" name="Prostoro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8" name="Prostoro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9" name="Prostoro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0" name="Prostoro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1" name="Prostoro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2" name="Prostoro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3" name="Prostoro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4" name="Prostoro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5" name="Prostoro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6" name="Prostoro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7" name="Prostoro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8" name="Prostoro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9" name="Prostoro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0" name="Prostoro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1" name="Prostoro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2" name="Prostoro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3" name="Prostoro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4" name="Prostoro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5" name="Prostoro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6" name="Prostoro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7" name="Prostoro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8" name="Prostoro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9" name="Prostoro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0" name="Prostoro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1" name="Prostoro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2" name="Prostoro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3" name="Prostoro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4" name="Prostoro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5" name="Prostoro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6" name="Prostoro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7" name="Prostoro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8" name="Prostoro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9" name="Prostoro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0" name="Skupin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o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2" name="Prostoro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3" name="Prostoro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4" name="Prostoro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5" name="Prostoro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6" name="Prostoro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7" name="Prostoro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8" name="Prostoro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69" name="Prostoro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0" name="Prostoro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1" name="Prostoro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2" name="Prostoro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3" name="Prostoro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o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5" name="Prostoro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6" name="Prostoro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7" name="Prostoro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o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79" name="Prostoro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0" name="Prostoro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1" name="Prostoro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2" name="Prostoro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3" name="Prostoro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4" name="Prostoro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o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o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7" name="Prostoro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8" name="Prostoro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89" name="Skupin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o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2" name="Prostoro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3" name="Prostoro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4" name="Prostoro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5" name="Prostoro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6" name="Prostoro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7" name="Prostoro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8" name="Prostoro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9" name="Prostoro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0" name="Prostoro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1" name="Prostoro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2" name="Prostoro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3" name="Prostoro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4" name="Prostoro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5" name="Prostoro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6" name="Prostoro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7" name="Prostoro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8" name="Prostoro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9" name="Prostoro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310" name="Prostoro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311" name="Skupin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o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3" name="Prostoro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4" name="Prostoro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5" name="Prostoro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6" name="Prostoro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7" name="Prostoro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8" name="Prostoro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9" name="Prostoro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0" name="Prostoro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1" name="Prostoro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2" name="Prostoro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3" name="Prostoro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4" name="Prostoro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5" name="Prostoro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6" name="Prostoro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7" name="Prostoro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8" name="Prostoro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9" name="Prostoro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0" name="Prostoro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1" name="Prostoro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2" name="Prostoro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3" name="Prostoro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4" name="Prostoro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5" name="Prostoro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6" name="Prostoro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7" name="Prostoro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8" name="Prostoro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9" name="Prostoro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0" name="Prostoro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1" name="Prostoro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2" name="Prostoro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3" name="Prostoro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4" name="Prostoro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5" name="Prostoro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6" name="Prostoro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47" name="Prostoro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8" name="Skupin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Skupin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o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6" name="Prostoro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7" name="Prostoro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8" name="Prostoro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9" name="Prostoro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0" name="Prostoro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1" name="Prostoro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2" name="Prostoro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3" name="Prostoro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4" name="Prostoro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5" name="Prostoro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6" name="Prostoro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7" name="Prostoro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8" name="Prostoro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89" name="Prostoro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0" name="Prostoro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1" name="Prostoro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2" name="Prostoro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3" name="Prostoro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4" name="Prostoro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5" name="Prostoro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6" name="Prostoro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7" name="Prostoro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8" name="Prostoro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99" name="Prostoro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0" name="Prostoro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1" name="Prostoro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2" name="Prostoro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3" name="Prostoro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4" name="Prostoro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5" name="Prostoro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6" name="Prostoro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7" name="Prostoro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8" name="Prostoro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09" name="Prostoro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0" name="Prostoro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1" name="Prostoro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2" name="Prostoro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3" name="Prostoro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4" name="Prostoro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5" name="Prostoro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6" name="Prostoro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7" name="Prostoro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8" name="Prostoro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19" name="Prostoro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0" name="Prostoro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421" name="Prostoro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0" name="Skupin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o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7" name="Prostoro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8" name="Prostoro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9" name="Prostoro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0" name="Prostoro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1" name="Prostoro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2" name="Prostoro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3" name="Prostoro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74" name="Prostoro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o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0" name="Prostoro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1" name="Prostoro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2" name="Prostoro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3" name="Prostoro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4" name="Prostoro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65" name="Prostoro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o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4" name="Prostoro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5" name="Prostoro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6" name="Prostoro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7" name="Prostoro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  <p:sp>
            <p:nvSpPr>
              <p:cNvPr id="358" name="Prostoro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sl-SI" dirty="0"/>
              </a:p>
            </p:txBody>
          </p:sp>
        </p:grpSp>
      </p:grpSp>
      <p:grpSp>
        <p:nvGrpSpPr>
          <p:cNvPr id="422" name="Skupin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1" name="Skupin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3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4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5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6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7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8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39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40" name="Skupin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4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4D0E72-FC0A-4690-9CDB-F2B31965F553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CA202-35BE-4E62-BA6E-87C31C746C1A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AFBAE-37A9-4AF2-8185-E1D114BF21C4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 hasCustomPrompt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dirty="0" smtClean="0"/>
              <a:t>Kliknite ikono, da dodate sliko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A5F5E2-F930-41AB-92F9-DD05753FEA7E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8" name="Prostoro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sp>
        <p:nvSpPr>
          <p:cNvPr id="9" name="Prostoro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l-SI" dirty="0"/>
          </a:p>
        </p:txBody>
      </p:sp>
      <p:grpSp>
        <p:nvGrpSpPr>
          <p:cNvPr id="10" name="Skupin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o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2" name="Prostoro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3" name="Prostoro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4" name="Prostoro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5" name="Prostoro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6" name="Prostoro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7" name="Prostoro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18" name="Prostoro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o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1" name="Prostoro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2" name="Prostoro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3" name="Prostoro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4" name="Prostoro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5" name="Prostoro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26" name="Skupin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o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8" name="Prostoro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29" name="Prostoro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0" name="Prostoro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1" name="Prostoro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2" name="Prostoro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3" name="Prostoro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34" name="Skupin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o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6" name="Prostoro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7" name="Prostoro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8" name="Prostoro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39" name="Prostoro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0" name="Prostoro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1" name="Prostoro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2" name="Prostoro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43" name="Skupin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o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5" name="Prostoro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6" name="Prostoro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7" name="Prostoro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8" name="Prostoro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49" name="Prostoro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0" name="Prostoro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1" name="Prostoro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52" name="Skupin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o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4" name="Prostoro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5" name="Prostoro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6" name="Prostoro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7" name="Prostoro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8" name="Prostoro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59" name="Prostoro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0" name="Prostoro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grpSp>
        <p:nvGrpSpPr>
          <p:cNvPr id="61" name="Skupin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o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3" name="Prostoro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4" name="Prostoro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5" name="Prostoro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6" name="Prostoro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7" name="Prostoro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8" name="Prostoro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  <p:sp>
          <p:nvSpPr>
            <p:cNvPr id="69" name="Prostoro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l-SI" dirty="0"/>
            </a:p>
          </p:txBody>
        </p:sp>
      </p:grp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Uredite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9F8F52D-F5A9-4CB0-B2CF-152CE8ECD6BD}" type="datetime1">
              <a:rPr lang="sl-SI" smtClean="0"/>
              <a:pPr/>
              <a:t>17.1.2022</a:t>
            </a:fld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pajzadomac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updomacaspajza.weebly.com/?fbclid=IwAR0nwGsr5nBz6aq5Yx4MsK5EubIoy7_W7fMdfTx7JN8IEvTWdBCrsKvyWa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 smtClean="0"/>
              <a:t>UP Domača špajza, d. o. o.</a:t>
            </a:r>
            <a:endParaRPr lang="sl-SI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749759"/>
          </a:xfrm>
        </p:spPr>
        <p:txBody>
          <a:bodyPr rtlCol="0">
            <a:normAutofit/>
          </a:bodyPr>
          <a:lstStyle/>
          <a:p>
            <a:r>
              <a:rPr lang="en-US" sz="2400" dirty="0"/>
              <a:t>Offer locally grown food and products</a:t>
            </a:r>
            <a:endParaRPr lang="sl-SI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285186" y="3226676"/>
            <a:ext cx="50344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Ekonomska šola Celje</a:t>
            </a:r>
          </a:p>
          <a:p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Kosovelova ulica 4 </a:t>
            </a:r>
          </a:p>
          <a:p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3000 Celje</a:t>
            </a:r>
          </a:p>
          <a:p>
            <a:r>
              <a:rPr lang="sl-SI" sz="1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Slovenia</a:t>
            </a:r>
            <a:endParaRPr lang="sl-SI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l-SI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Gmail</a:t>
            </a:r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l-SI" sz="1600" dirty="0" smtClean="0">
                <a:hlinkClick r:id="rId3"/>
              </a:rPr>
              <a:t>spajzadomaca@gmail.com</a:t>
            </a:r>
            <a:endParaRPr lang="sl-SI" sz="1600" dirty="0" smtClean="0"/>
          </a:p>
          <a:p>
            <a:r>
              <a:rPr lang="sl-SI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l-SI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</a:t>
            </a:r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sl-SI" sz="1600" dirty="0" smtClean="0">
                <a:hlinkClick r:id="rId4"/>
              </a:rPr>
              <a:t>updomacaspajza.weebly.com</a:t>
            </a:r>
          </a:p>
          <a:p>
            <a:endParaRPr lang="sl-SI" dirty="0"/>
          </a:p>
        </p:txBody>
      </p:sp>
      <p:pic>
        <p:nvPicPr>
          <p:cNvPr id="6" name="Slika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89" y="3226676"/>
            <a:ext cx="1334897" cy="1271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6073" y="114079"/>
            <a:ext cx="9133730" cy="1233424"/>
          </a:xfrm>
        </p:spPr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TEAM DOMAČA ŠPAJZA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n-US" sz="1800" dirty="0">
                <a:latin typeface="Comic Sans MS" panose="030F0702030302020204" pitchFamily="66" charset="0"/>
              </a:rPr>
              <a:t>The company currently has 15 employees. The structure of employees is as follows:</a:t>
            </a:r>
          </a:p>
          <a:p>
            <a:pPr marL="45720" indent="0" algn="just">
              <a:buNone/>
            </a:pPr>
            <a:r>
              <a:rPr lang="en-US" sz="1800" dirty="0">
                <a:latin typeface="Comic Sans MS" panose="030F0702030302020204" pitchFamily="66" charset="0"/>
              </a:rPr>
              <a:t>The need for future staff will be in the field of sales. We will employ a person with the 5th level of education in the field of economic technicians. The candidate must be reliable, communicative, responsible and have a team spirit.</a:t>
            </a:r>
            <a:endParaRPr lang="sl-S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14" y="3090041"/>
            <a:ext cx="4295228" cy="322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4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atin typeface="Comic Sans MS" panose="030F0702030302020204" pitchFamily="66" charset="0"/>
              </a:rPr>
              <a:t>FINANCIAL PLAN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To start the company, each partner invested € 50,000.00 in equity.</a:t>
            </a:r>
          </a:p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We currently manage all costs ourselves.</a:t>
            </a:r>
          </a:p>
          <a:p>
            <a:pPr marL="45720" indent="0">
              <a:buNone/>
            </a:pPr>
            <a:r>
              <a:rPr lang="en-US" sz="1800" dirty="0">
                <a:latin typeface="Comic Sans MS" panose="030F0702030302020204" pitchFamily="66" charset="0"/>
              </a:rPr>
              <a:t>We expect to cover all costs by producing 1,500 products.</a:t>
            </a:r>
            <a:endParaRPr lang="sl-SI" sz="1800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sl-SI" sz="1800" dirty="0" smtClean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sl-SI" sz="1800" dirty="0">
                <a:latin typeface="Comic Sans MS" panose="030F0702030302020204" pitchFamily="66" charset="0"/>
              </a:rPr>
              <a:t> </a:t>
            </a:r>
            <a:r>
              <a:rPr lang="sl-SI" sz="1800" dirty="0" err="1">
                <a:latin typeface="Comic Sans MS" panose="030F0702030302020204" pitchFamily="66" charset="0"/>
              </a:rPr>
              <a:t>Breaking</a:t>
            </a:r>
            <a:r>
              <a:rPr lang="sl-SI" sz="1800" dirty="0">
                <a:latin typeface="Comic Sans MS" panose="030F0702030302020204" pitchFamily="66" charset="0"/>
              </a:rPr>
              <a:t> </a:t>
            </a:r>
            <a:r>
              <a:rPr lang="sl-SI" sz="1800" dirty="0" err="1">
                <a:latin typeface="Comic Sans MS" panose="030F0702030302020204" pitchFamily="66" charset="0"/>
              </a:rPr>
              <a:t>point</a:t>
            </a:r>
            <a:r>
              <a:rPr lang="sl-SI" sz="1800" dirty="0">
                <a:latin typeface="Comic Sans MS" panose="030F0702030302020204" pitchFamily="66" charset="0"/>
              </a:rPr>
              <a:t> </a:t>
            </a:r>
            <a:r>
              <a:rPr lang="sl-SI" sz="1800" dirty="0" smtClean="0">
                <a:latin typeface="Comic Sans MS" panose="030F0702030302020204" pitchFamily="66" charset="0"/>
              </a:rPr>
              <a:t>= 	         = 		   = 1.500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665280" y="3027113"/>
            <a:ext cx="124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dirty="0" smtClean="0">
                <a:latin typeface="Comic Sans MS" panose="030F0702030302020204" pitchFamily="66" charset="0"/>
              </a:rPr>
              <a:t>    FC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p  - AVC</a:t>
            </a:r>
            <a:endParaRPr lang="sl-SI" dirty="0">
              <a:latin typeface="Comic Sans MS" panose="030F0702030302020204" pitchFamily="66" charset="0"/>
            </a:endParaRPr>
          </a:p>
        </p:txBody>
      </p:sp>
      <p:cxnSp>
        <p:nvCxnSpPr>
          <p:cNvPr id="6" name="Raven povezovalnik 5"/>
          <p:cNvCxnSpPr/>
          <p:nvPr/>
        </p:nvCxnSpPr>
        <p:spPr>
          <a:xfrm>
            <a:off x="3665280" y="3650378"/>
            <a:ext cx="1008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227279" y="3048267"/>
            <a:ext cx="124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dirty="0" smtClean="0">
                <a:latin typeface="Comic Sans MS" panose="030F0702030302020204" pitchFamily="66" charset="0"/>
              </a:rPr>
              <a:t>30.000 €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35 - 15</a:t>
            </a:r>
            <a:endParaRPr lang="sl-SI" dirty="0">
              <a:latin typeface="Comic Sans MS" panose="030F0702030302020204" pitchFamily="66" charset="0"/>
            </a:endParaRPr>
          </a:p>
        </p:txBody>
      </p:sp>
      <p:cxnSp>
        <p:nvCxnSpPr>
          <p:cNvPr id="9" name="Raven povezovalnik 8"/>
          <p:cNvCxnSpPr/>
          <p:nvPr/>
        </p:nvCxnSpPr>
        <p:spPr>
          <a:xfrm>
            <a:off x="5225662" y="3653989"/>
            <a:ext cx="1008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REACH US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Our company is located at the School of Economics in </a:t>
            </a:r>
            <a:r>
              <a:rPr lang="en-US" sz="1800" dirty="0" err="1">
                <a:latin typeface="Comic Sans MS" panose="030F0702030302020204" pitchFamily="66" charset="0"/>
              </a:rPr>
              <a:t>Celje</a:t>
            </a:r>
            <a:r>
              <a:rPr lang="en-US" sz="1800" dirty="0">
                <a:latin typeface="Comic Sans MS" panose="030F0702030302020204" pitchFamily="66" charset="0"/>
              </a:rPr>
              <a:t> at </a:t>
            </a:r>
            <a:r>
              <a:rPr lang="en-US" sz="1800" dirty="0" err="1">
                <a:latin typeface="Comic Sans MS" panose="030F0702030302020204" pitchFamily="66" charset="0"/>
              </a:rPr>
              <a:t>Kosovelova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latin typeface="Comic Sans MS" panose="030F0702030302020204" pitchFamily="66" charset="0"/>
              </a:rPr>
              <a:t>ulica</a:t>
            </a:r>
            <a:r>
              <a:rPr lang="en-US" sz="1800" dirty="0">
                <a:latin typeface="Comic Sans MS" panose="030F0702030302020204" pitchFamily="66" charset="0"/>
              </a:rPr>
              <a:t> 4, 3000 </a:t>
            </a:r>
            <a:r>
              <a:rPr lang="en-US" sz="1800" dirty="0" err="1">
                <a:latin typeface="Comic Sans MS" panose="030F0702030302020204" pitchFamily="66" charset="0"/>
              </a:rPr>
              <a:t>Celje</a:t>
            </a:r>
            <a:r>
              <a:rPr lang="en-US" sz="1800" dirty="0" smtClean="0">
                <a:latin typeface="Comic Sans MS" panose="030F0702030302020204" pitchFamily="66" charset="0"/>
              </a:rPr>
              <a:t>.</a:t>
            </a:r>
            <a:endParaRPr lang="sl-SI" sz="180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23. 4. 2020 – Ekonomska šola Celje, Gimnazija in srednja š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7" y="2461846"/>
            <a:ext cx="34766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elje (općina)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4" descr="Celje (općina)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0" name="Picture 6" descr="Občina Celje - Kam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60407"/>
            <a:ext cx="4114800" cy="27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uščični povezovalnik 8"/>
          <p:cNvCxnSpPr/>
          <p:nvPr/>
        </p:nvCxnSpPr>
        <p:spPr>
          <a:xfrm flipH="1">
            <a:off x="2719754" y="3862753"/>
            <a:ext cx="2309446" cy="1143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COMPANY DESCRIPTION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1800" dirty="0">
                <a:latin typeface="Comic Sans MS" panose="030F0702030302020204" pitchFamily="66" charset="0"/>
              </a:rPr>
              <a:t>We are a learning company engaged in the sale of locally grown food and products.</a:t>
            </a:r>
          </a:p>
          <a:p>
            <a:pPr marL="45720" indent="0" algn="just">
              <a:buNone/>
            </a:pPr>
            <a:r>
              <a:rPr lang="en-US" sz="1800" dirty="0">
                <a:latin typeface="Comic Sans MS" panose="030F0702030302020204" pitchFamily="66" charset="0"/>
              </a:rPr>
              <a:t>Our company supports Slovenian farms and companies, so our offer consists exclusively of Slovenian products.</a:t>
            </a:r>
          </a:p>
          <a:p>
            <a:pPr marL="45720" indent="0" algn="just">
              <a:buNone/>
            </a:pPr>
            <a:r>
              <a:rPr lang="en-US" sz="1800" dirty="0">
                <a:latin typeface="Comic Sans MS" panose="030F0702030302020204" pitchFamily="66" charset="0"/>
              </a:rPr>
              <a:t>Quality and local production are very important to us, so we strive for organic processing.</a:t>
            </a:r>
            <a:endParaRPr lang="sl-SI" sz="1800" dirty="0" smtClean="0">
              <a:latin typeface="Comic Sans MS" panose="030F0702030302020204" pitchFamily="66" charset="0"/>
            </a:endParaRPr>
          </a:p>
          <a:p>
            <a:pPr marL="45720" indent="0" algn="just">
              <a:buNone/>
            </a:pPr>
            <a:r>
              <a:rPr lang="sl-SI" sz="1800" dirty="0">
                <a:latin typeface="Comic Sans MS" panose="030F0702030302020204" pitchFamily="66" charset="0"/>
              </a:rPr>
              <a:t>OUR BUSINESS CARD:</a:t>
            </a:r>
          </a:p>
          <a:p>
            <a:endParaRPr lang="en-US" dirty="0"/>
          </a:p>
        </p:txBody>
      </p:sp>
      <p:sp>
        <p:nvSpPr>
          <p:cNvPr id="4" name="AutoShape 2" descr="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29" y="4535862"/>
            <a:ext cx="3150000" cy="180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36" y="4535862"/>
            <a:ext cx="31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atin typeface="Comic Sans MS" panose="030F0702030302020204" pitchFamily="66" charset="0"/>
              </a:rPr>
              <a:t>OFFER DESCRIPTION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1800" dirty="0">
                <a:latin typeface="Comic Sans MS" panose="030F0702030302020204" pitchFamily="66" charset="0"/>
              </a:rPr>
              <a:t>We cooperate with several farms engaged in organic production. We also work with farms abroad with an organic certificate. We replace our off-season crops with their products.</a:t>
            </a:r>
          </a:p>
          <a:p>
            <a:pPr marL="45720" indent="0" algn="just">
              <a:buNone/>
            </a:pPr>
            <a:r>
              <a:rPr lang="en-US" sz="1800" dirty="0">
                <a:latin typeface="Comic Sans MS" panose="030F0702030302020204" pitchFamily="66" charset="0"/>
              </a:rPr>
              <a:t>We employ local workers who have previously passed a test of knowledge in the field of handling organic products. We have an organic environmental daisy certificate.</a:t>
            </a:r>
          </a:p>
          <a:p>
            <a:pPr marL="45720" indent="0" algn="just">
              <a:buNone/>
            </a:pPr>
            <a:r>
              <a:rPr lang="en-US" sz="1800" dirty="0">
                <a:latin typeface="Comic Sans MS" panose="030F0702030302020204" pitchFamily="66" charset="0"/>
              </a:rPr>
              <a:t>Our products are therefore locally grown. In the future, we will increase our offer even more.</a:t>
            </a:r>
          </a:p>
          <a:p>
            <a:pPr marL="45720" indent="0" algn="just">
              <a:buNone/>
            </a:pPr>
            <a:r>
              <a:rPr lang="en-US" sz="1800" dirty="0">
                <a:latin typeface="Comic Sans MS" panose="030F0702030302020204" pitchFamily="66" charset="0"/>
              </a:rPr>
              <a:t>We swear by home-made products, so our slogan is: "Where it smells of homeliness".</a:t>
            </a:r>
            <a:endParaRPr lang="sl-SI" sz="18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86" y="4862326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SORTIMENT</a:t>
            </a:r>
            <a:endParaRPr lang="sl-SI" sz="4000" dirty="0"/>
          </a:p>
        </p:txBody>
      </p:sp>
      <p:pic>
        <p:nvPicPr>
          <p:cNvPr id="5" name="Picture 20" descr="Malinov sok – 0,25l Agropoš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7" t="18740" r="27383" b="17312"/>
          <a:stretch/>
        </p:blipFill>
        <p:spPr bwMode="auto">
          <a:xfrm>
            <a:off x="10768588" y="587927"/>
            <a:ext cx="718074" cy="172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lak 6"/>
          <p:cNvSpPr/>
          <p:nvPr/>
        </p:nvSpPr>
        <p:spPr>
          <a:xfrm rot="10800000" flipV="1">
            <a:off x="9195748" y="132401"/>
            <a:ext cx="1767714" cy="495889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400" dirty="0">
                <a:latin typeface="Comic Sans MS" panose="030F0702030302020204" pitchFamily="66" charset="0"/>
              </a:rPr>
              <a:t>JUICE</a:t>
            </a:r>
            <a:endParaRPr lang="sl-SI" sz="1400" dirty="0" smtClean="0">
              <a:latin typeface="Comic Sans MS" panose="030F0702030302020204" pitchFamily="66" charset="0"/>
            </a:endParaRPr>
          </a:p>
          <a:p>
            <a:pPr algn="ctr"/>
            <a:endParaRPr lang="sl-SI" sz="1400" dirty="0">
              <a:latin typeface="Comic Sans MS" panose="030F0702030302020204" pitchFamily="66" charset="0"/>
            </a:endParaRPr>
          </a:p>
        </p:txBody>
      </p:sp>
      <p:pic>
        <p:nvPicPr>
          <p:cNvPr id="8" name="Picture 24" descr="Valsoia ovseno mleko | Veganski Vodič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706" r="29140" b="-706"/>
          <a:stretch/>
        </p:blipFill>
        <p:spPr bwMode="auto">
          <a:xfrm>
            <a:off x="2467619" y="5126433"/>
            <a:ext cx="699437" cy="167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85% BOROVNIČEVA MARMELADA 220g | FIT piškot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271" y="5116147"/>
            <a:ext cx="875475" cy="11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lak 11"/>
          <p:cNvSpPr/>
          <p:nvPr/>
        </p:nvSpPr>
        <p:spPr>
          <a:xfrm>
            <a:off x="9957555" y="4397499"/>
            <a:ext cx="2011814" cy="620127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MARMALADE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pic>
        <p:nvPicPr>
          <p:cNvPr id="13" name="Picture 4" descr="Oljarna FRAM | Proizvodnja jedilnih ol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5" r="26600"/>
          <a:stretch/>
        </p:blipFill>
        <p:spPr bwMode="auto">
          <a:xfrm>
            <a:off x="6420336" y="3265574"/>
            <a:ext cx="703799" cy="16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IO polnozrnata ržena moka Njam! 1 kg – Kvibo d.o.o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359"/>
            <a:ext cx="1374612" cy="13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eranov liker Prešeren, 500ml – Penina Prešeren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59" y="1981385"/>
            <a:ext cx="2897608" cy="14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22" y="5578366"/>
            <a:ext cx="1749227" cy="116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8" y="4985733"/>
            <a:ext cx="1453405" cy="181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r="15587"/>
          <a:stretch/>
        </p:blipFill>
        <p:spPr bwMode="auto">
          <a:xfrm>
            <a:off x="4516563" y="3997089"/>
            <a:ext cx="769420" cy="113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98" y="2356373"/>
            <a:ext cx="1306285" cy="78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NARAVNO MILO S SIVK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3" y="3079802"/>
            <a:ext cx="1484392" cy="14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Wood Wick Dišeča sveča Lavender Spa 85g, 1 kos | dm.s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56" y="1020350"/>
            <a:ext cx="835180" cy="11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Slika 29"/>
          <p:cNvPicPr>
            <a:picLocks noChangeAspect="1"/>
          </p:cNvPicPr>
          <p:nvPr/>
        </p:nvPicPr>
        <p:blipFill rotWithShape="1">
          <a:blip r:embed="rId14"/>
          <a:srcRect l="12766" t="11974" r="7329" b="8715"/>
          <a:stretch/>
        </p:blipFill>
        <p:spPr>
          <a:xfrm>
            <a:off x="7760249" y="4562880"/>
            <a:ext cx="1201147" cy="845706"/>
          </a:xfrm>
          <a:prstGeom prst="rect">
            <a:avLst/>
          </a:prstGeom>
        </p:spPr>
      </p:pic>
      <p:sp>
        <p:nvSpPr>
          <p:cNvPr id="31" name="Oblak 30"/>
          <p:cNvSpPr/>
          <p:nvPr/>
        </p:nvSpPr>
        <p:spPr>
          <a:xfrm>
            <a:off x="585386" y="1141164"/>
            <a:ext cx="1528422" cy="802195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FLOUR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2" name="Oblak 31"/>
          <p:cNvSpPr/>
          <p:nvPr/>
        </p:nvSpPr>
        <p:spPr>
          <a:xfrm>
            <a:off x="4516563" y="1141162"/>
            <a:ext cx="1623005" cy="80219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LIQUEURS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3" name="Oblak 32"/>
          <p:cNvSpPr/>
          <p:nvPr/>
        </p:nvSpPr>
        <p:spPr>
          <a:xfrm>
            <a:off x="6898505" y="140617"/>
            <a:ext cx="1528422" cy="80219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>
                <a:latin typeface="Comic Sans MS" panose="030F0702030302020204" pitchFamily="66" charset="0"/>
              </a:rPr>
              <a:t>CANDLES</a:t>
            </a:r>
          </a:p>
        </p:txBody>
      </p:sp>
      <p:sp>
        <p:nvSpPr>
          <p:cNvPr id="34" name="Oblak 33"/>
          <p:cNvSpPr/>
          <p:nvPr/>
        </p:nvSpPr>
        <p:spPr>
          <a:xfrm>
            <a:off x="8956324" y="1325971"/>
            <a:ext cx="1528422" cy="80219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PASTRIES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5" name="Oblak 34"/>
          <p:cNvSpPr/>
          <p:nvPr/>
        </p:nvSpPr>
        <p:spPr>
          <a:xfrm>
            <a:off x="8360822" y="3595304"/>
            <a:ext cx="1528422" cy="8021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BASKETS 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6" name="Oblak 35"/>
          <p:cNvSpPr/>
          <p:nvPr/>
        </p:nvSpPr>
        <p:spPr>
          <a:xfrm>
            <a:off x="6485376" y="2346645"/>
            <a:ext cx="1528422" cy="802195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>
                <a:latin typeface="Comic Sans MS" panose="030F0702030302020204" pitchFamily="66" charset="0"/>
              </a:rPr>
              <a:t>OIL</a:t>
            </a:r>
          </a:p>
        </p:txBody>
      </p:sp>
      <p:sp>
        <p:nvSpPr>
          <p:cNvPr id="37" name="Oblak 36"/>
          <p:cNvSpPr/>
          <p:nvPr/>
        </p:nvSpPr>
        <p:spPr>
          <a:xfrm>
            <a:off x="2350821" y="2293704"/>
            <a:ext cx="1528422" cy="802195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SOAP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38" name="Oblak 37"/>
          <p:cNvSpPr/>
          <p:nvPr/>
        </p:nvSpPr>
        <p:spPr>
          <a:xfrm>
            <a:off x="737786" y="4306464"/>
            <a:ext cx="1528422" cy="80219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>
                <a:latin typeface="Comic Sans MS" panose="030F0702030302020204" pitchFamily="66" charset="0"/>
              </a:rPr>
              <a:t>ALCOHOL</a:t>
            </a:r>
          </a:p>
        </p:txBody>
      </p:sp>
      <p:sp>
        <p:nvSpPr>
          <p:cNvPr id="40" name="Oblak 39"/>
          <p:cNvSpPr/>
          <p:nvPr/>
        </p:nvSpPr>
        <p:spPr>
          <a:xfrm>
            <a:off x="4829807" y="3079802"/>
            <a:ext cx="1528422" cy="802195"/>
          </a:xfrm>
          <a:prstGeom prst="cloudCallou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GRANOLE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41" name="Oblak 40"/>
          <p:cNvSpPr/>
          <p:nvPr/>
        </p:nvSpPr>
        <p:spPr>
          <a:xfrm>
            <a:off x="2728882" y="4326476"/>
            <a:ext cx="1528422" cy="80219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200" dirty="0" smtClean="0">
                <a:latin typeface="Comic Sans MS" panose="030F0702030302020204" pitchFamily="66" charset="0"/>
              </a:rPr>
              <a:t>MILK</a:t>
            </a:r>
            <a:endParaRPr lang="sl-SI" sz="1200" dirty="0">
              <a:latin typeface="Comic Sans MS" panose="030F0702030302020204" pitchFamily="66" charset="0"/>
            </a:endParaRPr>
          </a:p>
        </p:txBody>
      </p:sp>
      <p:sp>
        <p:nvSpPr>
          <p:cNvPr id="42" name="Oblak 41"/>
          <p:cNvSpPr/>
          <p:nvPr/>
        </p:nvSpPr>
        <p:spPr>
          <a:xfrm rot="10800000" flipV="1">
            <a:off x="4319450" y="5447626"/>
            <a:ext cx="1898468" cy="495889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400" dirty="0" smtClean="0">
              <a:latin typeface="Comic Sans MS" panose="030F0702030302020204" pitchFamily="66" charset="0"/>
            </a:endParaRPr>
          </a:p>
          <a:p>
            <a:pPr algn="ctr"/>
            <a:r>
              <a:rPr lang="sl-SI" sz="1400" dirty="0">
                <a:latin typeface="Comic Sans MS" panose="030F0702030302020204" pitchFamily="66" charset="0"/>
              </a:rPr>
              <a:t>COMPOTES</a:t>
            </a:r>
            <a:endParaRPr lang="sl-SI" sz="1400" dirty="0" smtClean="0">
              <a:latin typeface="Comic Sans MS" panose="030F0702030302020204" pitchFamily="66" charset="0"/>
            </a:endParaRPr>
          </a:p>
          <a:p>
            <a:pPr algn="ctr"/>
            <a:endParaRPr lang="sl-SI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1545" y="78910"/>
            <a:ext cx="10226565" cy="12334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ORIENTATION OF THE SALES MARKET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28572" y="1485900"/>
            <a:ext cx="9134856" cy="1269023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en-US" sz="1800" dirty="0">
                <a:latin typeface="Comic Sans MS" panose="030F0702030302020204" pitchFamily="66" charset="0"/>
              </a:rPr>
              <a:t>We started offering our organically grown products at high schools in Slovenia. With the great hope that we will succeed in our market, we would then expand to a foreign market. We are currently concluding contracts with other learning companies, and in the future we will also try to connect with companies from abroad.</a:t>
            </a:r>
            <a:endParaRPr lang="sl-SI" sz="1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676400" y="2775218"/>
            <a:ext cx="9133730" cy="882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>
                <a:latin typeface="Comic Sans MS" panose="030F0702030302020204" pitchFamily="66" charset="0"/>
              </a:rPr>
              <a:t>SLOVENIAN MARKET</a:t>
            </a:r>
          </a:p>
        </p:txBody>
      </p:sp>
      <p:pic>
        <p:nvPicPr>
          <p:cNvPr id="3084" name="Picture 12" descr="File:Slovenia on the globe (Europe centered)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91" y="3091742"/>
            <a:ext cx="2891314" cy="289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avinjska (regija)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86" y="3657600"/>
            <a:ext cx="2804297" cy="20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48955"/>
              </p:ext>
            </p:extLst>
          </p:nvPr>
        </p:nvGraphicFramePr>
        <p:xfrm>
          <a:off x="1559169" y="3657600"/>
          <a:ext cx="3833446" cy="207498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49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1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>
                          <a:effectLst/>
                        </a:rPr>
                        <a:t>PODJETJE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VREDNOST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%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UP TnesFit,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275,80 €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41,92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UP Baked,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123,00 €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18,69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UP Jezerski bazeni,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76,40 €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11,61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UP Tado,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76,40 €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11,61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UP My Way, d.o.o.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71,95 €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10,93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Ostala</a:t>
                      </a:r>
                      <a:r>
                        <a:rPr lang="sl-SI" sz="1100" u="none" strike="noStrike" baseline="0" dirty="0" smtClean="0">
                          <a:effectLst/>
                        </a:rPr>
                        <a:t> podjetja</a:t>
                      </a:r>
                      <a:r>
                        <a:rPr lang="sl-SI" sz="1100" u="none" strike="noStrike" dirty="0" smtClean="0">
                          <a:effectLst/>
                        </a:rPr>
                        <a:t>: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34,45 €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5,24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37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Skupaj vrednost: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658,00 €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>
                          <a:effectLst/>
                        </a:rPr>
                        <a:t>100%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0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atin typeface="Comic Sans MS" panose="030F0702030302020204" pitchFamily="66" charset="0"/>
              </a:rPr>
              <a:t>COMPETITION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16697" y="1497776"/>
            <a:ext cx="9134856" cy="4152901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Comic Sans MS" panose="030F0702030302020204" pitchFamily="66" charset="0"/>
              </a:rPr>
              <a:t>Our competition is not </a:t>
            </a:r>
            <a:r>
              <a:rPr lang="sl-SI" sz="1800" dirty="0" smtClean="0">
                <a:latin typeface="Comic Sans MS" panose="030F0702030302020204" pitchFamily="66" charset="0"/>
              </a:rPr>
              <a:t>big</a:t>
            </a:r>
            <a:r>
              <a:rPr lang="en-US" sz="1800" dirty="0" smtClean="0">
                <a:latin typeface="Comic Sans MS" panose="030F0702030302020204" pitchFamily="66" charset="0"/>
              </a:rPr>
              <a:t>, </a:t>
            </a:r>
            <a:r>
              <a:rPr lang="en-US" sz="1800" dirty="0">
                <a:latin typeface="Comic Sans MS" panose="030F0702030302020204" pitchFamily="66" charset="0"/>
              </a:rPr>
              <a:t>although a few companies are engaged in food sales. One of our major advantages is that we support locally and cooperate with local farms and providers from different parts of Slovenia.</a:t>
            </a:r>
          </a:p>
          <a:p>
            <a:pPr algn="just"/>
            <a:r>
              <a:rPr lang="en-US" sz="1800" dirty="0">
                <a:latin typeface="Comic Sans MS" panose="030F0702030302020204" pitchFamily="66" charset="0"/>
              </a:rPr>
              <a:t>Our indirect competitors, given that no company offers locally organically grown food and products, are</a:t>
            </a:r>
            <a:r>
              <a:rPr lang="en-US" dirty="0">
                <a:latin typeface="Comic Sans MS" panose="030F0702030302020204" pitchFamily="66" charset="0"/>
              </a:rPr>
              <a:t>:</a:t>
            </a:r>
            <a:endParaRPr lang="sl-SI" dirty="0" smtClean="0">
              <a:latin typeface="Comic Sans MS" panose="030F0702030302020204" pitchFamily="66" charset="0"/>
            </a:endParaRPr>
          </a:p>
          <a:p>
            <a:pPr algn="just"/>
            <a:endParaRPr lang="sl-SI" dirty="0" smtClean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r="70668" b="33737"/>
          <a:stretch/>
        </p:blipFill>
        <p:spPr bwMode="auto">
          <a:xfrm>
            <a:off x="734470" y="3687200"/>
            <a:ext cx="3113134" cy="168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5" r="39510" b="33737"/>
          <a:stretch/>
        </p:blipFill>
        <p:spPr bwMode="auto">
          <a:xfrm>
            <a:off x="4061360" y="3716109"/>
            <a:ext cx="3150585" cy="20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9" r="4159" b="33737"/>
          <a:stretch/>
        </p:blipFill>
        <p:spPr bwMode="auto">
          <a:xfrm>
            <a:off x="7469580" y="3716109"/>
            <a:ext cx="3016332" cy="191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3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rezplačno razmišljanje Cliparts, Prenesite brezplačno Clip Art, Free Clip  Art - Dr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24" y="1586901"/>
            <a:ext cx="4451013" cy="52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1853" y="6396"/>
            <a:ext cx="9133730" cy="1233424"/>
          </a:xfrm>
        </p:spPr>
        <p:txBody>
          <a:bodyPr>
            <a:normAutofit/>
          </a:bodyPr>
          <a:lstStyle/>
          <a:p>
            <a:r>
              <a:rPr lang="sl-SI" sz="4000" dirty="0">
                <a:latin typeface="Comic Sans MS" panose="030F0702030302020204" pitchFamily="66" charset="0"/>
              </a:rPr>
              <a:t>SALES POTENTIAL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39014" y="1264200"/>
            <a:ext cx="9134856" cy="808891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We cover 14.25% of customers on the Slovenian market.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021853" y="2022798"/>
            <a:ext cx="9133730" cy="835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>
                <a:latin typeface="Comic Sans MS" panose="030F0702030302020204" pitchFamily="66" charset="0"/>
              </a:rPr>
              <a:t>POSITIONING</a:t>
            </a:r>
            <a:endParaRPr lang="sl-SI" sz="4000" dirty="0"/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639014" y="3034260"/>
            <a:ext cx="9134856" cy="192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mic Sans MS" panose="030F0702030302020204" pitchFamily="66" charset="0"/>
              </a:rPr>
              <a:t>We want our customers to recognize us as an ecological and reliable company.</a:t>
            </a:r>
          </a:p>
          <a:p>
            <a:r>
              <a:rPr lang="en-US" dirty="0">
                <a:latin typeface="Comic Sans MS" panose="030F0702030302020204" pitchFamily="66" charset="0"/>
              </a:rPr>
              <a:t>In the minds of our customers, we want to direct our product 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smtClean="0">
                <a:latin typeface="Comic Sans MS" panose="030F0702030302020204" pitchFamily="66" charset="0"/>
              </a:rPr>
              <a:t>              </a:t>
            </a:r>
            <a:r>
              <a:rPr lang="en-US" dirty="0" smtClean="0">
                <a:latin typeface="Comic Sans MS" panose="030F0702030302020204" pitchFamily="66" charset="0"/>
              </a:rPr>
              <a:t>as </a:t>
            </a:r>
            <a:r>
              <a:rPr lang="en-US" dirty="0">
                <a:latin typeface="Comic Sans MS" panose="030F0702030302020204" pitchFamily="66" charset="0"/>
              </a:rPr>
              <a:t>a home-made, healthy and tasty product of organic production.</a:t>
            </a:r>
            <a:endParaRPr lang="sl-SI" dirty="0"/>
          </a:p>
        </p:txBody>
      </p:sp>
      <p:pic>
        <p:nvPicPr>
          <p:cNvPr id="2054" name="Picture 6" descr="Farming PNG Picture | PNG 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631" y="1881113"/>
            <a:ext cx="921904" cy="65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100% sok breskve in jabol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583" y="3294185"/>
            <a:ext cx="852815" cy="9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Cow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631" y="3393160"/>
            <a:ext cx="653868" cy="4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85% MALINOVA MARMELADA 220g | FIT piškot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99" y="2267974"/>
            <a:ext cx="600032" cy="7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ree Orchard Cliparts, Download Free Orchard Cliparts png images, Free 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56" y="2537605"/>
            <a:ext cx="1113174" cy="8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atin typeface="Comic Sans MS" panose="030F0702030302020204" pitchFamily="66" charset="0"/>
              </a:rPr>
              <a:t>PROMOTIONAL PLAN</a:t>
            </a:r>
          </a:p>
        </p:txBody>
      </p:sp>
      <p:sp>
        <p:nvSpPr>
          <p:cNvPr id="4" name="Označba mesta vsebine 2"/>
          <p:cNvSpPr>
            <a:spLocks noGrp="1"/>
          </p:cNvSpPr>
          <p:nvPr>
            <p:ph sz="half" idx="1"/>
          </p:nvPr>
        </p:nvSpPr>
        <p:spPr>
          <a:xfrm>
            <a:off x="1056904" y="1504950"/>
            <a:ext cx="9844644" cy="4123944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latin typeface="Comic Sans MS" panose="030F0702030302020204" pitchFamily="66" charset="0"/>
              </a:rPr>
              <a:t>Our home-made products are of the highest quality, made from locally sourced ingredients.</a:t>
            </a:r>
          </a:p>
          <a:p>
            <a:pPr marL="45720" indent="0">
              <a:buNone/>
            </a:pPr>
            <a:r>
              <a:rPr lang="en-US" dirty="0">
                <a:latin typeface="Comic Sans MS" panose="030F0702030302020204" pitchFamily="66" charset="0"/>
              </a:rPr>
              <a:t>Product prices range between € 2.00 and € 15.00.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5" name="Označba mesta vsebine 3"/>
          <p:cNvSpPr txBox="1">
            <a:spLocks/>
          </p:cNvSpPr>
          <p:nvPr/>
        </p:nvSpPr>
        <p:spPr>
          <a:xfrm>
            <a:off x="1056904" y="2962264"/>
            <a:ext cx="6618268" cy="2988366"/>
          </a:xfrm>
          <a:prstGeom prst="rect">
            <a:avLst/>
          </a:prstGeom>
        </p:spPr>
        <p:txBody>
          <a:bodyPr numCol="2"/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latin typeface="Comic Sans MS" panose="030F0702030302020204" pitchFamily="66" charset="0"/>
              </a:rPr>
              <a:t>Instagram</a:t>
            </a:r>
          </a:p>
          <a:p>
            <a:r>
              <a:rPr lang="sl-SI" dirty="0">
                <a:latin typeface="Comic Sans MS" panose="030F0702030302020204" pitchFamily="66" charset="0"/>
              </a:rPr>
              <a:t>Facebook</a:t>
            </a:r>
          </a:p>
          <a:p>
            <a:r>
              <a:rPr lang="sl-SI" dirty="0" err="1">
                <a:latin typeface="Comic Sans MS" panose="030F0702030302020204" pitchFamily="66" charset="0"/>
              </a:rPr>
              <a:t>Web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err="1">
                <a:latin typeface="Comic Sans MS" panose="030F0702030302020204" pitchFamily="66" charset="0"/>
              </a:rPr>
              <a:t>page</a:t>
            </a:r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err="1">
                <a:latin typeface="Comic Sans MS" panose="030F0702030302020204" pitchFamily="66" charset="0"/>
              </a:rPr>
              <a:t>online</a:t>
            </a: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err="1">
                <a:latin typeface="Comic Sans MS" panose="030F0702030302020204" pitchFamily="66" charset="0"/>
              </a:rPr>
              <a:t>shop</a:t>
            </a:r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err="1">
                <a:latin typeface="Comic Sans MS" panose="030F0702030302020204" pitchFamily="66" charset="0"/>
              </a:rPr>
              <a:t>Catalog</a:t>
            </a:r>
            <a:endParaRPr lang="sl-SI" dirty="0">
              <a:latin typeface="Comic Sans MS" panose="030F0702030302020204" pitchFamily="66" charset="0"/>
            </a:endParaRP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Business </a:t>
            </a:r>
            <a:r>
              <a:rPr lang="sl-SI" dirty="0" err="1">
                <a:latin typeface="Comic Sans MS" panose="030F0702030302020204" pitchFamily="66" charset="0"/>
              </a:rPr>
              <a:t>card</a:t>
            </a:r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err="1">
                <a:latin typeface="Comic Sans MS" panose="030F0702030302020204" pitchFamily="66" charset="0"/>
              </a:rPr>
              <a:t>Folder</a:t>
            </a:r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 err="1">
                <a:latin typeface="Comic Sans MS" panose="030F0702030302020204" pitchFamily="66" charset="0"/>
              </a:rPr>
              <a:t>Advertising</a:t>
            </a:r>
            <a:r>
              <a:rPr lang="sl-SI" dirty="0">
                <a:latin typeface="Comic Sans MS" panose="030F0702030302020204" pitchFamily="66" charset="0"/>
              </a:rPr>
              <a:t> video</a:t>
            </a:r>
          </a:p>
          <a:p>
            <a:r>
              <a:rPr lang="sl-SI" dirty="0">
                <a:latin typeface="Comic Sans MS" panose="030F0702030302020204" pitchFamily="66" charset="0"/>
              </a:rPr>
              <a:t>Radio ad</a:t>
            </a:r>
          </a:p>
          <a:p>
            <a:r>
              <a:rPr lang="sl-SI" dirty="0" err="1">
                <a:latin typeface="Comic Sans MS" panose="030F0702030302020204" pitchFamily="66" charset="0"/>
              </a:rPr>
              <a:t>Leaflets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t v šoli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895125_TF02895270_TF02895270" id="{5101DCE0-C99A-4F4A-817A-CF98DED9E574}" vid="{A73B9C7C-5FEC-42D3-8F66-56AA62C5AEEB}"/>
    </a:ext>
  </a:extLst>
</a:theme>
</file>

<file path=ppt/theme/theme2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648</TotalTime>
  <Words>611</Words>
  <Application>Microsoft Office PowerPoint</Application>
  <PresentationFormat>Po meri</PresentationFormat>
  <Paragraphs>112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Spet v šoli 16 x 9</vt:lpstr>
      <vt:lpstr>UP Domača špajza, d. o. o.</vt:lpstr>
      <vt:lpstr>HOW TO REACH US</vt:lpstr>
      <vt:lpstr>COMPANY DESCRIPTION</vt:lpstr>
      <vt:lpstr>OFFER DESCRIPTION</vt:lpstr>
      <vt:lpstr>SORTIMENT</vt:lpstr>
      <vt:lpstr>ORIENTATION OF THE SALES MARKET</vt:lpstr>
      <vt:lpstr>COMPETITION</vt:lpstr>
      <vt:lpstr>SALES POTENTIAL</vt:lpstr>
      <vt:lpstr>PROMOTIONAL PLAN</vt:lpstr>
      <vt:lpstr>TEAM DOMAČA ŠPAJZA</vt:lpstr>
      <vt:lpstr>FINANCIAL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 Domača špajza, d. o. o.</dc:title>
  <dc:creator>Laura</dc:creator>
  <cp:lastModifiedBy>r10406</cp:lastModifiedBy>
  <cp:revision>75</cp:revision>
  <dcterms:created xsi:type="dcterms:W3CDTF">2021-11-30T17:02:18Z</dcterms:created>
  <dcterms:modified xsi:type="dcterms:W3CDTF">2022-01-17T09:06:33Z</dcterms:modified>
</cp:coreProperties>
</file>