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8" r:id="rId3"/>
    <p:sldId id="306" r:id="rId4"/>
    <p:sldId id="300" r:id="rId5"/>
    <p:sldId id="309" r:id="rId6"/>
    <p:sldId id="301" r:id="rId7"/>
    <p:sldId id="310" r:id="rId8"/>
    <p:sldId id="311" r:id="rId9"/>
    <p:sldId id="302" r:id="rId10"/>
    <p:sldId id="303" r:id="rId11"/>
    <p:sldId id="304" r:id="rId1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A47"/>
    <a:srgbClr val="FE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-120" y="-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A7307-2A60-4634-9287-40A6BC60564A}" type="datetime1">
              <a:rPr lang="sl-SI" smtClean="0"/>
              <a:t>5.1.2022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65A3-B869-480D-85E6-9BE2D585606E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7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18F42F-5DE2-4980-A37D-944C35079FE5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23FB8-F0B4-4491-8D63-A322C0DA309B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8C31D-E36A-4E71-BBBD-686E7F8E1B79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5C47BF-6FD4-4030-A99E-4C9650988F93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43D85E-D4C3-4434-AF49-F0A0EE86DADA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3D0A11-17D8-4D19-8B87-0B9FC390EE99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4D0E72-FC0A-4690-9CDB-F2B31965F553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CA202-35BE-4E62-BA6E-87C31C746C1A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AFBAE-37A9-4AF2-8185-E1D114BF21C4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 smtClean="0"/>
              <a:t>Kliknite ikono, da dodate sliko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A5F5E2-F930-41AB-92F9-DD05753FEA7E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9F8F52D-F5A9-4CB0-B2CF-152CE8ECD6BD}" type="datetime1">
              <a:rPr lang="sl-SI" smtClean="0"/>
              <a:pPr/>
              <a:t>5.1.2022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ajzadomac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updomacaspajza.weebly.com/?fbclid=IwAR0nwGsr5nBz6aq5Yx4MsK5EubIoy7_W7fMdfTx7JN8IEvTWdBCrsKvyWa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74238206287" TargetMode="External"/><Relationship Id="rId2" Type="http://schemas.openxmlformats.org/officeDocument/2006/relationships/hyperlink" Target="https://www.instagram.com/updomacaspajz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rket.pythonanywhere.com/UP-Domaca-spajza/" TargetMode="External"/><Relationship Id="rId4" Type="http://schemas.openxmlformats.org/officeDocument/2006/relationships/hyperlink" Target="https://updomacaspajza.weeb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UP Domača špajza, d. o. o.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749759"/>
          </a:xfrm>
        </p:spPr>
        <p:txBody>
          <a:bodyPr rtlCol="0">
            <a:normAutofit/>
          </a:bodyPr>
          <a:lstStyle/>
          <a:p>
            <a:pPr rtl="0"/>
            <a:r>
              <a:rPr lang="sl-SI" sz="2400" dirty="0" smtClean="0"/>
              <a:t>Ponudba lokalno pridelane hrane in izdelkov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285186" y="3226676"/>
            <a:ext cx="5034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Ekonomska šola Celje</a:t>
            </a:r>
          </a:p>
          <a:p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Kosovelova ulica 4 </a:t>
            </a:r>
          </a:p>
          <a:p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3000 Celje</a:t>
            </a:r>
          </a:p>
          <a:p>
            <a:r>
              <a:rPr lang="sl-SI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Gmail</a:t>
            </a:r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600" dirty="0" smtClean="0">
                <a:hlinkClick r:id="rId3"/>
              </a:rPr>
              <a:t>spajzadomaca@gmail.com</a:t>
            </a:r>
            <a:endParaRPr lang="sl-SI" sz="1600" dirty="0" smtClean="0"/>
          </a:p>
          <a:p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Spletna stran: </a:t>
            </a:r>
            <a:r>
              <a:rPr lang="sl-SI" sz="1600" dirty="0" smtClean="0">
                <a:hlinkClick r:id="rId4"/>
              </a:rPr>
              <a:t>updomacaspajza.weebly.com</a:t>
            </a:r>
            <a:endParaRPr lang="sl-SI" sz="1600" dirty="0">
              <a:hlinkClick r:id="rId4"/>
            </a:endParaRPr>
          </a:p>
          <a:p>
            <a:endParaRPr lang="sl-SI" dirty="0"/>
          </a:p>
        </p:txBody>
      </p:sp>
      <p:pic>
        <p:nvPicPr>
          <p:cNvPr id="6" name="Slika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89" y="3226676"/>
            <a:ext cx="1334897" cy="1271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6073" y="114079"/>
            <a:ext cx="9133730" cy="1233424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EKIPA DOMAČA ŠPAJZA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sl-SI" sz="1800" dirty="0">
                <a:latin typeface="Comic Sans MS" panose="030F0702030302020204" pitchFamily="66" charset="0"/>
              </a:rPr>
              <a:t>V podjetju je trenutno 15 zaposlenih. Struktura zaposlenih je sledeča: </a:t>
            </a:r>
          </a:p>
          <a:p>
            <a:pPr marL="45720" indent="0" algn="just">
              <a:buNone/>
            </a:pPr>
            <a:r>
              <a:rPr lang="sl-SI" sz="1800" dirty="0">
                <a:latin typeface="Comic Sans MS" panose="030F0702030302020204" pitchFamily="66" charset="0"/>
              </a:rPr>
              <a:t>Potrebe po bodočih kadrih bodo na področju prodaje. Zaposlili bomo osebo z V. stopnjo izobrazbe smeri ekonomski tehnik. Kandidat mora biti zanesljiv, komunikativen, odgovoren in imeti mora timski duh. </a:t>
            </a:r>
            <a:endParaRPr lang="sl-SI" sz="1800" dirty="0" smtClean="0"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965052"/>
            <a:ext cx="3154878" cy="36530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38" y="3268717"/>
            <a:ext cx="4295228" cy="32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FINANČNI NAČRT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Za </a:t>
            </a:r>
            <a:r>
              <a:rPr lang="sl-SI" sz="1800" dirty="0">
                <a:latin typeface="Comic Sans MS" panose="030F0702030302020204" pitchFamily="66" charset="0"/>
              </a:rPr>
              <a:t>zagon podjetja je vsak družbenik vložil 50.000,00 € lastnega </a:t>
            </a:r>
            <a:r>
              <a:rPr lang="sl-SI" sz="1800" dirty="0" smtClean="0">
                <a:latin typeface="Comic Sans MS" panose="030F0702030302020204" pitchFamily="66" charset="0"/>
              </a:rPr>
              <a:t>kapitala.</a:t>
            </a:r>
            <a:endParaRPr lang="sl-SI" sz="18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Trenutno vse stroške obvladujemo sami. </a:t>
            </a:r>
          </a:p>
          <a:p>
            <a:pPr marL="45720" indent="0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Pričakujemo, da bomo s proizvodnjo 1.500 izdelkov pokrili vse stroške. </a:t>
            </a:r>
          </a:p>
          <a:p>
            <a:pPr marL="45720" indent="0">
              <a:buNone/>
            </a:pPr>
            <a:endParaRPr lang="sl-SI" sz="18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Točka preloma = 	     = 		 = 1.500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516922" y="3004011"/>
            <a:ext cx="12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smtClean="0">
                <a:latin typeface="Comic Sans MS" panose="030F0702030302020204" pitchFamily="66" charset="0"/>
              </a:rPr>
              <a:t>    FC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p - AVC</a:t>
            </a:r>
            <a:endParaRPr lang="sl-SI" dirty="0">
              <a:latin typeface="Comic Sans MS" panose="030F0702030302020204" pitchFamily="66" charset="0"/>
            </a:endParaRPr>
          </a:p>
        </p:txBody>
      </p:sp>
      <p:cxnSp>
        <p:nvCxnSpPr>
          <p:cNvPr id="6" name="Raven povezovalnik 5"/>
          <p:cNvCxnSpPr/>
          <p:nvPr/>
        </p:nvCxnSpPr>
        <p:spPr>
          <a:xfrm>
            <a:off x="3516922" y="3604175"/>
            <a:ext cx="1008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099538" y="2998094"/>
            <a:ext cx="12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smtClean="0">
                <a:latin typeface="Comic Sans MS" panose="030F0702030302020204" pitchFamily="66" charset="0"/>
              </a:rPr>
              <a:t>30.000 €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35 - 15</a:t>
            </a:r>
            <a:endParaRPr lang="sl-SI" dirty="0">
              <a:latin typeface="Comic Sans MS" panose="030F0702030302020204" pitchFamily="66" charset="0"/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5099538" y="3604175"/>
            <a:ext cx="1008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>
                <a:latin typeface="Comic Sans MS" panose="030F0702030302020204" pitchFamily="66" charset="0"/>
              </a:rPr>
              <a:t>KAKO DO NAS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Naše podjetje se nahaja na Ekonomski šoli v Celju na Kosovelovi ulici 4, 3000 Celje.</a:t>
            </a:r>
          </a:p>
        </p:txBody>
      </p:sp>
      <p:pic>
        <p:nvPicPr>
          <p:cNvPr id="1026" name="Picture 2" descr="23. 4. 2020 – Ekonomska šola Celje, Gimnazija in srednja š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7" y="2461846"/>
            <a:ext cx="34766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elje (općina)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Celje (općina)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Občina Celje - Kam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60407"/>
            <a:ext cx="4114800" cy="27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H="1">
            <a:off x="2719754" y="3862753"/>
            <a:ext cx="2309446" cy="11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OPIS PODJETJA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Smo </a:t>
            </a:r>
            <a:r>
              <a:rPr lang="sl-SI" sz="1800" dirty="0">
                <a:latin typeface="Comic Sans MS" panose="030F0702030302020204" pitchFamily="66" charset="0"/>
              </a:rPr>
              <a:t>učno </a:t>
            </a:r>
            <a:r>
              <a:rPr lang="sl-SI" sz="1800" dirty="0" smtClean="0">
                <a:latin typeface="Comic Sans MS" panose="030F0702030302020204" pitchFamily="66" charset="0"/>
              </a:rPr>
              <a:t>podjetje, ki se ukvarja </a:t>
            </a:r>
            <a:r>
              <a:rPr lang="sl-SI" sz="1800" dirty="0">
                <a:latin typeface="Comic Sans MS" panose="030F0702030302020204" pitchFamily="66" charset="0"/>
              </a:rPr>
              <a:t>s prodajo lokalno pridelane hrane in izdelkov. </a:t>
            </a:r>
            <a:r>
              <a:rPr lang="sl-SI" sz="1800" dirty="0" smtClean="0">
                <a:latin typeface="Comic Sans MS" panose="030F0702030302020204" pitchFamily="66" charset="0"/>
              </a:rPr>
              <a:t> </a:t>
            </a:r>
          </a:p>
          <a:p>
            <a:pPr marL="45720" indent="0" algn="just">
              <a:buNone/>
            </a:pPr>
            <a:r>
              <a:rPr lang="sl-SI" sz="1800" dirty="0">
                <a:latin typeface="Comic Sans MS" panose="030F0702030302020204" pitchFamily="66" charset="0"/>
              </a:rPr>
              <a:t>N</a:t>
            </a:r>
            <a:r>
              <a:rPr lang="sl-SI" sz="1800" dirty="0" smtClean="0">
                <a:latin typeface="Comic Sans MS" panose="030F0702030302020204" pitchFamily="66" charset="0"/>
              </a:rPr>
              <a:t>aše </a:t>
            </a:r>
            <a:r>
              <a:rPr lang="sl-SI" sz="1800" dirty="0">
                <a:latin typeface="Comic Sans MS" panose="030F0702030302020204" pitchFamily="66" charset="0"/>
              </a:rPr>
              <a:t>podjetje podpira slovenske kmetije in </a:t>
            </a:r>
            <a:r>
              <a:rPr lang="sl-SI" sz="1800" dirty="0" smtClean="0">
                <a:latin typeface="Comic Sans MS" panose="030F0702030302020204" pitchFamily="66" charset="0"/>
              </a:rPr>
              <a:t>podjetja, zato je </a:t>
            </a:r>
            <a:r>
              <a:rPr lang="sl-SI" sz="1800" dirty="0">
                <a:latin typeface="Comic Sans MS" panose="030F0702030302020204" pitchFamily="66" charset="0"/>
              </a:rPr>
              <a:t>naša ponudba sestavljena izključno iz slovenskih </a:t>
            </a:r>
            <a:r>
              <a:rPr lang="sl-SI" sz="1800" dirty="0" smtClean="0">
                <a:latin typeface="Comic Sans MS" panose="030F0702030302020204" pitchFamily="66" charset="0"/>
              </a:rPr>
              <a:t>izdelkov. </a:t>
            </a:r>
          </a:p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Kakovost in lokalna pridelava sta nam zelo pomembni, zato strmimo </a:t>
            </a:r>
            <a:r>
              <a:rPr lang="sl-SI" sz="1800" dirty="0">
                <a:latin typeface="Comic Sans MS" panose="030F0702030302020204" pitchFamily="66" charset="0"/>
              </a:rPr>
              <a:t>k ekološki </a:t>
            </a:r>
            <a:r>
              <a:rPr lang="sl-SI" sz="1800" dirty="0" smtClean="0">
                <a:latin typeface="Comic Sans MS" panose="030F0702030302020204" pitchFamily="66" charset="0"/>
              </a:rPr>
              <a:t>predelavi</a:t>
            </a:r>
            <a:r>
              <a:rPr lang="sl-SI" sz="1800" dirty="0">
                <a:latin typeface="Comic Sans MS" panose="030F0702030302020204" pitchFamily="66" charset="0"/>
              </a:rPr>
              <a:t>. </a:t>
            </a:r>
            <a:endParaRPr lang="sl-SI" sz="1800" dirty="0" smtClean="0"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endParaRPr lang="sl-SI" sz="1800" dirty="0" smtClean="0"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NAŠA VIZITKA:</a:t>
            </a:r>
          </a:p>
          <a:p>
            <a:pPr marL="45720" indent="0" algn="just">
              <a:buNone/>
            </a:pPr>
            <a:endParaRPr lang="sl-SI" sz="18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AutoShape 2" descr="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29" y="4535862"/>
            <a:ext cx="3150000" cy="180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36" y="4535862"/>
            <a:ext cx="31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OPIS PONUDBE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Sodelujemo z več kmetijami, ki se ukvarjajo z ekološko pridelavo. Sodelujemo tudi s kmetijami v tujini z ekološkim certifikatom. Z njihovimi artikli nadomestimo naše pridelke/izdelke izven sezone.</a:t>
            </a:r>
          </a:p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Zaposlujemo lokalne delavce, ki imajo opravljen predhodno opravljen preizkus znanja s področja rokovanja ekoloških izdelkov. </a:t>
            </a:r>
            <a:r>
              <a:rPr lang="sl-SI" sz="1800" dirty="0">
                <a:latin typeface="Comic Sans MS" panose="030F0702030302020204" pitchFamily="66" charset="0"/>
              </a:rPr>
              <a:t>Imamo ekološki certifikat okoljsko marjetico. </a:t>
            </a:r>
            <a:endParaRPr lang="sl-SI" sz="1800" dirty="0" smtClean="0"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Naši izdelki so zato lokalne pridelave. V prihodnje pa bomo našo ponudbo še povečali. </a:t>
            </a:r>
            <a:endParaRPr lang="sl-SI" sz="1800" dirty="0"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Prisegamo na domače izdelke, zato se naš </a:t>
            </a:r>
            <a:r>
              <a:rPr lang="sl-SI" sz="1800" dirty="0">
                <a:latin typeface="Comic Sans MS" panose="030F0702030302020204" pitchFamily="66" charset="0"/>
              </a:rPr>
              <a:t>slogan </a:t>
            </a:r>
            <a:r>
              <a:rPr lang="sl-SI" sz="1800" dirty="0" smtClean="0">
                <a:latin typeface="Comic Sans MS" panose="030F0702030302020204" pitchFamily="66" charset="0"/>
              </a:rPr>
              <a:t>glasi: „Kjer </a:t>
            </a:r>
            <a:r>
              <a:rPr lang="sl-SI" sz="1800" dirty="0">
                <a:latin typeface="Comic Sans MS" panose="030F0702030302020204" pitchFamily="66" charset="0"/>
              </a:rPr>
              <a:t>diši po domačnosti“.</a:t>
            </a:r>
          </a:p>
          <a:p>
            <a:pPr marL="45720" indent="0" algn="just">
              <a:buNone/>
            </a:pPr>
            <a:endParaRPr lang="sl-SI" sz="18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86" y="4862326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SORTIMENT</a:t>
            </a:r>
            <a:endParaRPr lang="sl-SI" sz="4000" dirty="0"/>
          </a:p>
        </p:txBody>
      </p:sp>
      <p:pic>
        <p:nvPicPr>
          <p:cNvPr id="5" name="Picture 20" descr="Malinov sok – 0,25l Agropoš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7" t="18740" r="27383" b="17312"/>
          <a:stretch/>
        </p:blipFill>
        <p:spPr bwMode="auto">
          <a:xfrm>
            <a:off x="10768588" y="587927"/>
            <a:ext cx="718074" cy="17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k 6"/>
          <p:cNvSpPr/>
          <p:nvPr/>
        </p:nvSpPr>
        <p:spPr>
          <a:xfrm rot="10800000" flipV="1">
            <a:off x="9195748" y="132401"/>
            <a:ext cx="1767714" cy="495889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400" dirty="0" smtClean="0">
                <a:latin typeface="Comic Sans MS" panose="030F0702030302020204" pitchFamily="66" charset="0"/>
              </a:rPr>
              <a:t>SOKOVI</a:t>
            </a:r>
          </a:p>
          <a:p>
            <a:pPr algn="ctr"/>
            <a:endParaRPr lang="sl-SI" sz="1400" dirty="0">
              <a:latin typeface="Comic Sans MS" panose="030F0702030302020204" pitchFamily="66" charset="0"/>
            </a:endParaRPr>
          </a:p>
        </p:txBody>
      </p:sp>
      <p:pic>
        <p:nvPicPr>
          <p:cNvPr id="8" name="Picture 24" descr="Valsoia ovseno mleko | Veganski Vodič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706" r="29140" b="-706"/>
          <a:stretch/>
        </p:blipFill>
        <p:spPr bwMode="auto">
          <a:xfrm>
            <a:off x="2467619" y="5126433"/>
            <a:ext cx="699437" cy="16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85% BOROVNIČEVA MARMELADA 220g | FIT piškot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71" y="5116147"/>
            <a:ext cx="875475" cy="11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ak 11"/>
          <p:cNvSpPr/>
          <p:nvPr/>
        </p:nvSpPr>
        <p:spPr>
          <a:xfrm>
            <a:off x="9957555" y="4397499"/>
            <a:ext cx="2011814" cy="620127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MARMELADE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pic>
        <p:nvPicPr>
          <p:cNvPr id="13" name="Picture 4" descr="Oljarna FRAM | Proizvodnja jedilnih ol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r="26600"/>
          <a:stretch/>
        </p:blipFill>
        <p:spPr bwMode="auto">
          <a:xfrm>
            <a:off x="6420336" y="3265574"/>
            <a:ext cx="703799" cy="16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IO polnozrnata ržena moka Njam! 1 kg – Kvibo d.o.o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359"/>
            <a:ext cx="1374612" cy="13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eranov liker Prešeren, 500ml – Penina Prešeren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59" y="1981385"/>
            <a:ext cx="2897608" cy="14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22" y="5578366"/>
            <a:ext cx="1749227" cy="116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8" y="4985733"/>
            <a:ext cx="1453405" cy="181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15587"/>
          <a:stretch/>
        </p:blipFill>
        <p:spPr bwMode="auto">
          <a:xfrm>
            <a:off x="4516563" y="3997089"/>
            <a:ext cx="769420" cy="11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98" y="2356373"/>
            <a:ext cx="1306285" cy="78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NARAVNO MILO S SIVK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3" y="3079802"/>
            <a:ext cx="1484392" cy="14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ood Wick Dišeča sveča Lavender Spa 85g, 1 kos | dm.s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56" y="1020350"/>
            <a:ext cx="835180" cy="11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14"/>
          <a:srcRect l="12766" t="11974" r="7329" b="8715"/>
          <a:stretch/>
        </p:blipFill>
        <p:spPr>
          <a:xfrm>
            <a:off x="7760249" y="4562880"/>
            <a:ext cx="1201147" cy="845706"/>
          </a:xfrm>
          <a:prstGeom prst="rect">
            <a:avLst/>
          </a:prstGeom>
        </p:spPr>
      </p:pic>
      <p:sp>
        <p:nvSpPr>
          <p:cNvPr id="31" name="Oblak 30"/>
          <p:cNvSpPr/>
          <p:nvPr/>
        </p:nvSpPr>
        <p:spPr>
          <a:xfrm>
            <a:off x="585386" y="1141164"/>
            <a:ext cx="1528422" cy="80219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MOKE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2" name="Oblak 31"/>
          <p:cNvSpPr/>
          <p:nvPr/>
        </p:nvSpPr>
        <p:spPr>
          <a:xfrm>
            <a:off x="4516563" y="1141162"/>
            <a:ext cx="1528422" cy="80219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LIKERJI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3" name="Oblak 32"/>
          <p:cNvSpPr/>
          <p:nvPr/>
        </p:nvSpPr>
        <p:spPr>
          <a:xfrm>
            <a:off x="6898505" y="140617"/>
            <a:ext cx="1528422" cy="80219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SVEČE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4" name="Oblak 33"/>
          <p:cNvSpPr/>
          <p:nvPr/>
        </p:nvSpPr>
        <p:spPr>
          <a:xfrm>
            <a:off x="8956324" y="1320831"/>
            <a:ext cx="1528422" cy="80219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PECIVA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5" name="Oblak 34"/>
          <p:cNvSpPr/>
          <p:nvPr/>
        </p:nvSpPr>
        <p:spPr>
          <a:xfrm>
            <a:off x="8360822" y="3595304"/>
            <a:ext cx="1528422" cy="802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KOŠARE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6" name="Oblak 35"/>
          <p:cNvSpPr/>
          <p:nvPr/>
        </p:nvSpPr>
        <p:spPr>
          <a:xfrm>
            <a:off x="6485376" y="2346645"/>
            <a:ext cx="1528422" cy="80219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OLJA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7" name="Oblak 36"/>
          <p:cNvSpPr/>
          <p:nvPr/>
        </p:nvSpPr>
        <p:spPr>
          <a:xfrm>
            <a:off x="2350821" y="2293704"/>
            <a:ext cx="1528422" cy="802195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MILA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8" name="Oblak 37"/>
          <p:cNvSpPr/>
          <p:nvPr/>
        </p:nvSpPr>
        <p:spPr>
          <a:xfrm>
            <a:off x="737786" y="4306464"/>
            <a:ext cx="1528422" cy="80219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ALKOHOL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40" name="Oblak 39"/>
          <p:cNvSpPr/>
          <p:nvPr/>
        </p:nvSpPr>
        <p:spPr>
          <a:xfrm>
            <a:off x="4829807" y="3079802"/>
            <a:ext cx="1528422" cy="802195"/>
          </a:xfrm>
          <a:prstGeom prst="cloudCallou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GRANOLE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41" name="Oblak 40"/>
          <p:cNvSpPr/>
          <p:nvPr/>
        </p:nvSpPr>
        <p:spPr>
          <a:xfrm>
            <a:off x="2728882" y="4326476"/>
            <a:ext cx="1528422" cy="80219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MLEKO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42" name="Oblak 41"/>
          <p:cNvSpPr/>
          <p:nvPr/>
        </p:nvSpPr>
        <p:spPr>
          <a:xfrm rot="10800000" flipV="1">
            <a:off x="4431975" y="5441868"/>
            <a:ext cx="1767714" cy="495889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400" dirty="0" smtClean="0">
                <a:latin typeface="Comic Sans MS" panose="030F0702030302020204" pitchFamily="66" charset="0"/>
              </a:rPr>
              <a:t>KOMPOTI</a:t>
            </a:r>
          </a:p>
          <a:p>
            <a:pPr algn="ctr"/>
            <a:endParaRPr lang="sl-SI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78910"/>
            <a:ext cx="9460523" cy="1233424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USMERJENOST PRODAJNEGA TRGA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126902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sl-SI" sz="1800" dirty="0" smtClean="0">
                <a:latin typeface="Comic Sans MS" panose="030F0702030302020204" pitchFamily="66" charset="0"/>
              </a:rPr>
              <a:t>Naše ekološko pridelane izdelke smo začeli ponujati na srednjih šolah po Sloveniji. Z velikim upanjem, da nam uspe na našem trgu, bi se nato še razširili na tuji trg. Trenutno sklepamo pogodbe z drugimi učnimi podjetji, v bodoče pa se bomo poskušali povezati tudi s podjetji iz tujine. </a:t>
            </a:r>
          </a:p>
          <a:p>
            <a:pPr marL="45720" indent="0" algn="just">
              <a:buNone/>
            </a:pPr>
            <a:endParaRPr lang="sl-SI" sz="1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676400" y="2775218"/>
            <a:ext cx="9133730" cy="882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>
                <a:latin typeface="Comic Sans MS" panose="030F0702030302020204" pitchFamily="66" charset="0"/>
              </a:rPr>
              <a:t>SLOVENSKI TRG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pic>
        <p:nvPicPr>
          <p:cNvPr id="3084" name="Picture 12" descr="File:Slovenia on the globe (Europe centered)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91" y="3091742"/>
            <a:ext cx="2891314" cy="289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avinjska (regija)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86" y="3657600"/>
            <a:ext cx="2804297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48955"/>
              </p:ext>
            </p:extLst>
          </p:nvPr>
        </p:nvGraphicFramePr>
        <p:xfrm>
          <a:off x="1559169" y="3657600"/>
          <a:ext cx="3833446" cy="20749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49053"/>
                <a:gridCol w="871238"/>
                <a:gridCol w="813155"/>
              </a:tblGrid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PODJETJE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VREDNOST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TnesFit,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275,80 €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41,92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Baked,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123,00 €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18,69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Jezerski bazeni,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76,40 €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11,61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Tado,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76,40 €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11,61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My Way,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71,95 €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10,93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Ostala</a:t>
                      </a:r>
                      <a:r>
                        <a:rPr lang="sl-SI" sz="1100" u="none" strike="noStrike" baseline="0" dirty="0" smtClean="0">
                          <a:effectLst/>
                        </a:rPr>
                        <a:t> podjetja</a:t>
                      </a:r>
                      <a:r>
                        <a:rPr lang="sl-SI" sz="1100" u="none" strike="noStrike" dirty="0" smtClean="0">
                          <a:effectLst/>
                        </a:rPr>
                        <a:t>: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34,45 €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5,24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Skupaj vrednost: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658,00 €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100%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KONKURENCA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16697" y="1497776"/>
            <a:ext cx="9134856" cy="4152901"/>
          </a:xfrm>
        </p:spPr>
        <p:txBody>
          <a:bodyPr>
            <a:normAutofit/>
          </a:bodyPr>
          <a:lstStyle/>
          <a:p>
            <a:pPr algn="just"/>
            <a:r>
              <a:rPr lang="sl-SI" dirty="0">
                <a:latin typeface="Comic Sans MS" panose="030F0702030302020204" pitchFamily="66" charset="0"/>
              </a:rPr>
              <a:t>Naša konkurenca ni velika, čeprav se nekaj podjetij ukvarja s prodajo živil. Ena naših večjih prednosti je, da podpiramo lokalno in sodelujemo z lokalnimi kmetijami in ponudniki iz različnih koncev Slovenije</a:t>
            </a:r>
            <a:r>
              <a:rPr lang="sl-SI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sl-SI" dirty="0" smtClean="0">
                <a:latin typeface="Comic Sans MS" panose="030F0702030302020204" pitchFamily="66" charset="0"/>
              </a:rPr>
              <a:t>Naši posredni konkurenti, glede na to, da nobeno podjetje ne ponuja lokalno ekološko pridelanih živil in izdelkov, so: </a:t>
            </a:r>
          </a:p>
          <a:p>
            <a:pPr algn="just"/>
            <a:endParaRPr lang="sl-SI" dirty="0" smtClean="0">
              <a:latin typeface="Comic Sans MS" panose="030F0702030302020204" pitchFamily="66" charset="0"/>
            </a:endParaRPr>
          </a:p>
          <a:p>
            <a:pPr algn="just"/>
            <a:endParaRPr lang="sl-SI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r="70668" b="33737"/>
          <a:stretch/>
        </p:blipFill>
        <p:spPr bwMode="auto">
          <a:xfrm>
            <a:off x="734470" y="3687200"/>
            <a:ext cx="3113134" cy="168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5" r="39510" b="33737"/>
          <a:stretch/>
        </p:blipFill>
        <p:spPr bwMode="auto">
          <a:xfrm>
            <a:off x="4061360" y="3716109"/>
            <a:ext cx="3150585" cy="20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9" r="4159" b="33737"/>
          <a:stretch/>
        </p:blipFill>
        <p:spPr bwMode="auto">
          <a:xfrm>
            <a:off x="7469580" y="3716109"/>
            <a:ext cx="3016332" cy="19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3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ezplačno razmišljanje Cliparts, Prenesite brezplačno Clip Art, Free Clip  Art - Dr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24" y="1586901"/>
            <a:ext cx="4451013" cy="52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PRODAJNI POTENCIAL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7108" y="1301263"/>
            <a:ext cx="9134856" cy="808891"/>
          </a:xfrm>
        </p:spPr>
        <p:txBody>
          <a:bodyPr/>
          <a:lstStyle/>
          <a:p>
            <a:r>
              <a:rPr lang="sl-SI" dirty="0" smtClean="0"/>
              <a:t>Na slovenskem trgu pokrivamo 14,25 % kupcev.</a:t>
            </a: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481679" y="2083556"/>
            <a:ext cx="9133730" cy="835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>
                <a:latin typeface="Comic Sans MS" panose="030F0702030302020204" pitchFamily="66" charset="0"/>
              </a:rPr>
              <a:t>POZICIONIRANJE</a:t>
            </a:r>
            <a:endParaRPr lang="sl-SI" sz="4000" dirty="0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1481679" y="2930769"/>
            <a:ext cx="9134856" cy="192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Želimo, da nas kupci prepoznajo </a:t>
            </a:r>
            <a:r>
              <a:rPr lang="sl-SI" dirty="0" smtClean="0"/>
              <a:t>ekološko </a:t>
            </a:r>
            <a:r>
              <a:rPr lang="sl-SI" dirty="0"/>
              <a:t>in zanesljivo </a:t>
            </a:r>
            <a:r>
              <a:rPr lang="sl-SI" dirty="0" smtClean="0"/>
              <a:t>podjetje.  </a:t>
            </a:r>
          </a:p>
          <a:p>
            <a:r>
              <a:rPr lang="sl-SI" dirty="0" smtClean="0"/>
              <a:t>V zavesti naših kupcev želimo usmeriti naš izdelek                                                     kot domač, zdrav in okusen produkt ekološke pridelave. </a:t>
            </a:r>
          </a:p>
          <a:p>
            <a:endParaRPr lang="sl-SI" dirty="0"/>
          </a:p>
        </p:txBody>
      </p:sp>
      <p:pic>
        <p:nvPicPr>
          <p:cNvPr id="2054" name="Picture 6" descr="Farming PNG Picture | PNG 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631" y="1881113"/>
            <a:ext cx="921904" cy="6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100% sok breskve in jabo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583" y="3294185"/>
            <a:ext cx="852815" cy="9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ow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631" y="3393160"/>
            <a:ext cx="653868" cy="4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85% MALINOVA MARMELADA 220g | FIT piškot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99" y="2267974"/>
            <a:ext cx="600032" cy="7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ree Orchard Cliparts, Download Free Orchard Cliparts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56" y="2537605"/>
            <a:ext cx="1113174" cy="8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PROMOCIJSKI NAČRT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sz="half" idx="1"/>
          </p:nvPr>
        </p:nvSpPr>
        <p:spPr>
          <a:xfrm>
            <a:off x="1056904" y="1504950"/>
            <a:ext cx="9844644" cy="4123944"/>
          </a:xfrm>
        </p:spPr>
        <p:txBody>
          <a:bodyPr/>
          <a:lstStyle/>
          <a:p>
            <a:pPr marL="4572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Naši domači izdelki so najvišje kakovosti,narejeni iz lokalno pridelanih sestavin. </a:t>
            </a:r>
          </a:p>
          <a:p>
            <a:pPr marL="45720" indent="0" algn="just">
              <a:buNone/>
            </a:pPr>
            <a:r>
              <a:rPr lang="sl-SI" dirty="0" smtClean="0">
                <a:latin typeface="Comic Sans MS" panose="030F0702030302020204" pitchFamily="66" charset="0"/>
              </a:rPr>
              <a:t>Cene izdelkov se gibljejo med 2,00 € in 15,00 €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5" name="Označba mesta vsebine 3"/>
          <p:cNvSpPr txBox="1">
            <a:spLocks/>
          </p:cNvSpPr>
          <p:nvPr/>
        </p:nvSpPr>
        <p:spPr>
          <a:xfrm>
            <a:off x="1195697" y="2604912"/>
            <a:ext cx="6618268" cy="2988366"/>
          </a:xfrm>
          <a:prstGeom prst="rect">
            <a:avLst/>
          </a:prstGeom>
        </p:spPr>
        <p:txBody>
          <a:bodyPr numCol="2"/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 smtClean="0">
                <a:latin typeface="Comic Sans MS" panose="030F0702030302020204" pitchFamily="66" charset="0"/>
                <a:hlinkClick r:id="rId2"/>
              </a:rPr>
              <a:t>Instagram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err="1" smtClean="0">
                <a:latin typeface="Comic Sans MS" panose="030F0702030302020204" pitchFamily="66" charset="0"/>
                <a:hlinkClick r:id="rId3"/>
              </a:rPr>
              <a:t>Facebook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  <a:hlinkClick r:id="rId4"/>
              </a:rPr>
              <a:t>Spletna stran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  <a:hlinkClick r:id="rId5"/>
              </a:rPr>
              <a:t>Spletna trgovina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Katalog</a:t>
            </a:r>
          </a:p>
          <a:p>
            <a:pPr marL="45720" indent="0">
              <a:buNone/>
            </a:pP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Vizitka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Zloženka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Reklamni video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Radijski oglas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Letaki 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t v šoli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895125_TF02895270_TF02895270" id="{5101DCE0-C99A-4F4A-817A-CF98DED9E574}" vid="{A73B9C7C-5FEC-42D3-8F66-56AA62C5AEEB}"/>
    </a:ext>
  </a:extLst>
</a:theme>
</file>

<file path=ppt/theme/theme2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619</TotalTime>
  <Words>519</Words>
  <Application>Microsoft Office PowerPoint</Application>
  <PresentationFormat>Po meri</PresentationFormat>
  <Paragraphs>112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Spet v šoli 16 x 9</vt:lpstr>
      <vt:lpstr>UP Domača špajza, d. o. o.</vt:lpstr>
      <vt:lpstr>KAKO DO NAS</vt:lpstr>
      <vt:lpstr>OPIS PODJETJA</vt:lpstr>
      <vt:lpstr>OPIS PONUDBE</vt:lpstr>
      <vt:lpstr>SORTIMENT</vt:lpstr>
      <vt:lpstr>USMERJENOST PRODAJNEGA TRGA</vt:lpstr>
      <vt:lpstr>KONKURENCA</vt:lpstr>
      <vt:lpstr>PRODAJNI POTENCIAL</vt:lpstr>
      <vt:lpstr>PROMOCIJSKI NAČRT</vt:lpstr>
      <vt:lpstr>EKIPA DOMAČA ŠPAJZA</vt:lpstr>
      <vt:lpstr>FINANČNI NAČRT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Domača špajza, d. o. o.</dc:title>
  <dc:creator>Laura</dc:creator>
  <cp:lastModifiedBy>Uporabnik</cp:lastModifiedBy>
  <cp:revision>69</cp:revision>
  <dcterms:created xsi:type="dcterms:W3CDTF">2021-11-30T17:02:18Z</dcterms:created>
  <dcterms:modified xsi:type="dcterms:W3CDTF">2022-01-05T10:37:45Z</dcterms:modified>
</cp:coreProperties>
</file>